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5"/>
  </p:notesMasterIdLst>
  <p:handoutMasterIdLst>
    <p:handoutMasterId r:id="rId26"/>
  </p:handoutMasterIdLst>
  <p:sldIdLst>
    <p:sldId id="256" r:id="rId2"/>
    <p:sldId id="269" r:id="rId3"/>
    <p:sldId id="270" r:id="rId4"/>
    <p:sldId id="266" r:id="rId5"/>
    <p:sldId id="271" r:id="rId6"/>
    <p:sldId id="272" r:id="rId7"/>
    <p:sldId id="265" r:id="rId8"/>
    <p:sldId id="259" r:id="rId9"/>
    <p:sldId id="261" r:id="rId10"/>
    <p:sldId id="262" r:id="rId11"/>
    <p:sldId id="267" r:id="rId12"/>
    <p:sldId id="277" r:id="rId13"/>
    <p:sldId id="281" r:id="rId14"/>
    <p:sldId id="282" r:id="rId15"/>
    <p:sldId id="283" r:id="rId16"/>
    <p:sldId id="280" r:id="rId17"/>
    <p:sldId id="284" r:id="rId18"/>
    <p:sldId id="273" r:id="rId19"/>
    <p:sldId id="274" r:id="rId20"/>
    <p:sldId id="276" r:id="rId21"/>
    <p:sldId id="275" r:id="rId22"/>
    <p:sldId id="285" r:id="rId23"/>
    <p:sldId id="268" r:id="rId2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15107C56-EC0C-4204-82FB-B58E21E1EAA6}" type="datetimeFigureOut">
              <a:rPr lang="en-US" smtClean="0"/>
              <a:pPr/>
              <a:t>6/4/2017</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BB878A2A-5043-495A-B591-E9AAF30AAAD0}" type="slidenum">
              <a:rPr lang="en-US" smtClean="0"/>
              <a:pPr/>
              <a:t>‹#›</a:t>
            </a:fld>
            <a:endParaRPr lang="en-US"/>
          </a:p>
        </p:txBody>
      </p:sp>
    </p:spTree>
    <p:extLst>
      <p:ext uri="{BB962C8B-B14F-4D97-AF65-F5344CB8AC3E}">
        <p14:creationId xmlns:p14="http://schemas.microsoft.com/office/powerpoint/2010/main" val="2173457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A4D3F45C-194E-4E63-A4EE-1D8BBD48736B}" type="datetimeFigureOut">
              <a:rPr lang="en-US" smtClean="0"/>
              <a:pPr/>
              <a:t>6/4/2017</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0305B9A7-D3A7-40BF-8A31-E3207E00A460}" type="slidenum">
              <a:rPr lang="en-US" smtClean="0"/>
              <a:pPr/>
              <a:t>‹#›</a:t>
            </a:fld>
            <a:endParaRPr lang="en-US"/>
          </a:p>
        </p:txBody>
      </p:sp>
    </p:spTree>
    <p:extLst>
      <p:ext uri="{BB962C8B-B14F-4D97-AF65-F5344CB8AC3E}">
        <p14:creationId xmlns:p14="http://schemas.microsoft.com/office/powerpoint/2010/main" val="285946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5B9A7-D3A7-40BF-8A31-E3207E00A460}" type="slidenum">
              <a:rPr lang="en-US" smtClean="0"/>
              <a:pPr/>
              <a:t>1</a:t>
            </a:fld>
            <a:endParaRPr lang="en-US"/>
          </a:p>
        </p:txBody>
      </p:sp>
    </p:spTree>
    <p:extLst>
      <p:ext uri="{BB962C8B-B14F-4D97-AF65-F5344CB8AC3E}">
        <p14:creationId xmlns:p14="http://schemas.microsoft.com/office/powerpoint/2010/main" val="31935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5B9A7-D3A7-40BF-8A31-E3207E00A460}" type="slidenum">
              <a:rPr lang="en-US" smtClean="0"/>
              <a:pPr/>
              <a:t>21</a:t>
            </a:fld>
            <a:endParaRPr lang="en-US"/>
          </a:p>
        </p:txBody>
      </p:sp>
    </p:spTree>
    <p:extLst>
      <p:ext uri="{BB962C8B-B14F-4D97-AF65-F5344CB8AC3E}">
        <p14:creationId xmlns:p14="http://schemas.microsoft.com/office/powerpoint/2010/main" val="373024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5B9A7-D3A7-40BF-8A31-E3207E00A460}" type="slidenum">
              <a:rPr lang="en-US" smtClean="0"/>
              <a:pPr/>
              <a:t>5</a:t>
            </a:fld>
            <a:endParaRPr lang="en-US"/>
          </a:p>
        </p:txBody>
      </p:sp>
    </p:spTree>
    <p:extLst>
      <p:ext uri="{BB962C8B-B14F-4D97-AF65-F5344CB8AC3E}">
        <p14:creationId xmlns:p14="http://schemas.microsoft.com/office/powerpoint/2010/main" val="350652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5B9A7-D3A7-40BF-8A31-E3207E00A460}" type="slidenum">
              <a:rPr lang="en-US" smtClean="0"/>
              <a:pPr/>
              <a:t>8</a:t>
            </a:fld>
            <a:endParaRPr lang="en-US"/>
          </a:p>
        </p:txBody>
      </p:sp>
    </p:spTree>
    <p:extLst>
      <p:ext uri="{BB962C8B-B14F-4D97-AF65-F5344CB8AC3E}">
        <p14:creationId xmlns:p14="http://schemas.microsoft.com/office/powerpoint/2010/main" val="39984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5B9A7-D3A7-40BF-8A31-E3207E00A460}" type="slidenum">
              <a:rPr lang="en-US" smtClean="0"/>
              <a:pPr/>
              <a:t>9</a:t>
            </a:fld>
            <a:endParaRPr lang="en-US"/>
          </a:p>
        </p:txBody>
      </p:sp>
    </p:spTree>
    <p:extLst>
      <p:ext uri="{BB962C8B-B14F-4D97-AF65-F5344CB8AC3E}">
        <p14:creationId xmlns:p14="http://schemas.microsoft.com/office/powerpoint/2010/main" val="186486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5B9A7-D3A7-40BF-8A31-E3207E00A460}" type="slidenum">
              <a:rPr lang="en-US" smtClean="0"/>
              <a:pPr/>
              <a:t>10</a:t>
            </a:fld>
            <a:endParaRPr lang="en-US"/>
          </a:p>
        </p:txBody>
      </p:sp>
    </p:spTree>
    <p:extLst>
      <p:ext uri="{BB962C8B-B14F-4D97-AF65-F5344CB8AC3E}">
        <p14:creationId xmlns:p14="http://schemas.microsoft.com/office/powerpoint/2010/main" val="30307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5B9A7-D3A7-40BF-8A31-E3207E00A460}" type="slidenum">
              <a:rPr lang="en-US" smtClean="0"/>
              <a:pPr/>
              <a:t>11</a:t>
            </a:fld>
            <a:endParaRPr lang="en-US"/>
          </a:p>
        </p:txBody>
      </p:sp>
    </p:spTree>
    <p:extLst>
      <p:ext uri="{BB962C8B-B14F-4D97-AF65-F5344CB8AC3E}">
        <p14:creationId xmlns:p14="http://schemas.microsoft.com/office/powerpoint/2010/main" val="303079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5B9A7-D3A7-40BF-8A31-E3207E00A460}" type="slidenum">
              <a:rPr lang="en-US" smtClean="0"/>
              <a:pPr/>
              <a:t>18</a:t>
            </a:fld>
            <a:endParaRPr lang="en-US"/>
          </a:p>
        </p:txBody>
      </p:sp>
    </p:spTree>
    <p:extLst>
      <p:ext uri="{BB962C8B-B14F-4D97-AF65-F5344CB8AC3E}">
        <p14:creationId xmlns:p14="http://schemas.microsoft.com/office/powerpoint/2010/main" val="2543429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5B9A7-D3A7-40BF-8A31-E3207E00A460}" type="slidenum">
              <a:rPr lang="en-US" smtClean="0"/>
              <a:pPr/>
              <a:t>19</a:t>
            </a:fld>
            <a:endParaRPr lang="en-US"/>
          </a:p>
        </p:txBody>
      </p:sp>
    </p:spTree>
    <p:extLst>
      <p:ext uri="{BB962C8B-B14F-4D97-AF65-F5344CB8AC3E}">
        <p14:creationId xmlns:p14="http://schemas.microsoft.com/office/powerpoint/2010/main" val="175118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5B9A7-D3A7-40BF-8A31-E3207E00A460}" type="slidenum">
              <a:rPr lang="en-US" smtClean="0"/>
              <a:pPr/>
              <a:t>20</a:t>
            </a:fld>
            <a:endParaRPr lang="en-US"/>
          </a:p>
        </p:txBody>
      </p:sp>
    </p:spTree>
    <p:extLst>
      <p:ext uri="{BB962C8B-B14F-4D97-AF65-F5344CB8AC3E}">
        <p14:creationId xmlns:p14="http://schemas.microsoft.com/office/powerpoint/2010/main" val="91202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A8C8C5A-48DC-4519-98D7-B6D2CB35C220}" type="datetimeFigureOut">
              <a:rPr lang="en-US" smtClean="0"/>
              <a:pPr/>
              <a:t>6/4/2017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879554-C144-498D-8D4C-4ECCC460CF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8C8C5A-48DC-4519-98D7-B6D2CB35C220}" type="datetimeFigureOut">
              <a:rPr lang="en-US" smtClean="0"/>
              <a:pPr/>
              <a:t>6/4/2017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879554-C144-498D-8D4C-4ECCC460CF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8C8C5A-48DC-4519-98D7-B6D2CB35C220}" type="datetimeFigureOut">
              <a:rPr lang="en-US" smtClean="0"/>
              <a:pPr/>
              <a:t>6/4/2017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879554-C144-498D-8D4C-4ECCC460CF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8C8C5A-48DC-4519-98D7-B6D2CB35C220}" type="datetimeFigureOut">
              <a:rPr lang="en-US" smtClean="0"/>
              <a:pPr/>
              <a:t>6/4/2017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879554-C144-498D-8D4C-4ECCC460CF6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A8C8C5A-48DC-4519-98D7-B6D2CB35C220}" type="datetimeFigureOut">
              <a:rPr lang="en-US" smtClean="0"/>
              <a:pPr/>
              <a:t>6/4/2017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879554-C144-498D-8D4C-4ECCC460CF69}"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8C8C5A-48DC-4519-98D7-B6D2CB35C220}" type="datetimeFigureOut">
              <a:rPr lang="en-US" smtClean="0"/>
              <a:pPr/>
              <a:t>6/4/2017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879554-C144-498D-8D4C-4ECCC460CF6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A8C8C5A-48DC-4519-98D7-B6D2CB35C220}" type="datetimeFigureOut">
              <a:rPr lang="en-US" smtClean="0"/>
              <a:pPr/>
              <a:t>6/4/2017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A879554-C144-498D-8D4C-4ECCC460CF6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A8C8C5A-48DC-4519-98D7-B6D2CB35C220}" type="datetimeFigureOut">
              <a:rPr lang="en-US" smtClean="0"/>
              <a:pPr/>
              <a:t>6/4/2017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A879554-C144-498D-8D4C-4ECCC460CF6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A8C8C5A-48DC-4519-98D7-B6D2CB35C220}" type="datetimeFigureOut">
              <a:rPr lang="en-US" smtClean="0"/>
              <a:pPr/>
              <a:t>6/4/2017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A879554-C144-498D-8D4C-4ECCC460CF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BA8C8C5A-48DC-4519-98D7-B6D2CB35C220}" type="datetimeFigureOut">
              <a:rPr lang="en-US" smtClean="0"/>
              <a:pPr/>
              <a:t>6/4/2017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879554-C144-498D-8D4C-4ECCC460CF6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A8C8C5A-48DC-4519-98D7-B6D2CB35C220}" type="datetimeFigureOut">
              <a:rPr lang="en-US" smtClean="0"/>
              <a:pPr/>
              <a:t>6/4/2017</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879554-C144-498D-8D4C-4ECCC460CF69}"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A8C8C5A-48DC-4519-98D7-B6D2CB35C220}" type="datetimeFigureOut">
              <a:rPr lang="en-US" smtClean="0"/>
              <a:pPr/>
              <a:t>6/4/2017</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1A879554-C144-498D-8D4C-4ECCC460CF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56382" y="4439191"/>
            <a:ext cx="9144000" cy="569377"/>
          </a:xfrm>
        </p:spPr>
        <p:txBody>
          <a:bodyPr>
            <a:noAutofit/>
          </a:bodyPr>
          <a:lstStyle/>
          <a:p>
            <a:pPr algn="ctr"/>
            <a:r>
              <a:rPr lang="en-US" sz="2800" dirty="0" err="1" smtClean="0">
                <a:latin typeface="Times New Roman" panose="02020603050405020304" pitchFamily="18" charset="0"/>
                <a:cs typeface="Times New Roman" panose="02020603050405020304" pitchFamily="18" charset="0"/>
              </a:rPr>
              <a:t>Đơn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r>
              <a:rPr lang="en-US" sz="2800" dirty="0" smtClean="0">
                <a:latin typeface="Times New Roman" panose="02020603050405020304" pitchFamily="18" charset="0"/>
                <a:cs typeface="Times New Roman" panose="02020603050405020304" pitchFamily="18" charset="0"/>
              </a:rPr>
              <a:t> CNTT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phố</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0" y="1060174"/>
            <a:ext cx="11860695" cy="1871179"/>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400" dirty="0" smtClean="0">
                <a:solidFill>
                  <a:srgbClr val="FF0000"/>
                </a:solidFill>
                <a:effectLst/>
                <a:latin typeface="Times New Roman" panose="02020603050405020304" pitchFamily="18" charset="0"/>
                <a:cs typeface="Times New Roman" panose="02020603050405020304" pitchFamily="18" charset="0"/>
              </a:rPr>
              <a:t>HỆ THỐNG</a:t>
            </a:r>
            <a:r>
              <a:rPr lang="en-US" sz="4400" dirty="0" smtClean="0">
                <a:solidFill>
                  <a:srgbClr val="FF0000"/>
                </a:solidFill>
                <a:effectLst/>
                <a:latin typeface="Times New Roman" panose="02020603050405020304" pitchFamily="18" charset="0"/>
                <a:cs typeface="Times New Roman" panose="02020603050405020304" pitchFamily="18" charset="0"/>
              </a:rPr>
              <a:t> </a:t>
            </a:r>
            <a:endParaRPr lang="en-US" sz="4400" dirty="0" smtClean="0">
              <a:solidFill>
                <a:srgbClr val="FF0000"/>
              </a:solidFill>
              <a:effectLst/>
              <a:latin typeface="Times New Roman" panose="02020603050405020304" pitchFamily="18" charset="0"/>
              <a:cs typeface="Times New Roman" panose="02020603050405020304" pitchFamily="18" charset="0"/>
            </a:endParaRPr>
          </a:p>
          <a:p>
            <a:pPr algn="ctr"/>
            <a:r>
              <a:rPr lang="en-US" sz="4400" dirty="0" smtClean="0">
                <a:solidFill>
                  <a:srgbClr val="FF0000"/>
                </a:solidFill>
                <a:effectLst/>
                <a:latin typeface="Times New Roman" panose="02020603050405020304" pitchFamily="18" charset="0"/>
                <a:cs typeface="Times New Roman" panose="02020603050405020304" pitchFamily="18" charset="0"/>
              </a:rPr>
              <a:t>QUẢN LÝ ĐƠN THƯ KHIẾU NẠI TỐ CÁO</a:t>
            </a:r>
            <a:r>
              <a:rPr lang="en-US" dirty="0" smtClean="0">
                <a:solidFill>
                  <a:schemeClr val="tx1"/>
                </a:solidFill>
                <a:effectLst/>
                <a:latin typeface="Times New Roman" panose="02020603050405020304" pitchFamily="18" charset="0"/>
                <a:cs typeface="Times New Roman" panose="02020603050405020304" pitchFamily="18" charset="0"/>
              </a:rPr>
              <a:t/>
            </a:r>
            <a:br>
              <a:rPr lang="en-US" dirty="0" smtClean="0">
                <a:solidFill>
                  <a:schemeClr val="tx1"/>
                </a:solidFill>
                <a:effectLst/>
                <a:latin typeface="Times New Roman" panose="02020603050405020304" pitchFamily="18" charset="0"/>
                <a:cs typeface="Times New Roman" panose="02020603050405020304" pitchFamily="18" charset="0"/>
              </a:rPr>
            </a:br>
            <a:endParaRPr lang="en-US"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332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4477"/>
            <a:ext cx="10515600" cy="4351338"/>
          </a:xfrm>
        </p:spPr>
        <p:txBody>
          <a:bodyPr/>
          <a:lstStyle/>
          <a:p>
            <a:pPr marL="457200" lvl="1" indent="0">
              <a:buNone/>
            </a:pPr>
            <a:r>
              <a:rPr lang="en-US" b="1" dirty="0" smtClean="0">
                <a:latin typeface="Times New Roman" panose="02020603050405020304" pitchFamily="18" charset="0"/>
                <a:cs typeface="Times New Roman" panose="02020603050405020304" pitchFamily="18" charset="0"/>
              </a:rPr>
              <a:t>3. </a:t>
            </a:r>
            <a:r>
              <a:rPr lang="en-US" b="1" dirty="0" err="1" smtClean="0">
                <a:latin typeface="Times New Roman" panose="02020603050405020304" pitchFamily="18" charset="0"/>
                <a:cs typeface="Times New Roman" panose="02020603050405020304" pitchFamily="18" charset="0"/>
              </a:rPr>
              <a:t>Tạo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đơn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thư</a:t>
            </a:r>
            <a:r>
              <a:rPr lang="en-US" b="1"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pPr marL="457200" lvl="1" indent="0">
              <a:buNone/>
            </a:pPr>
            <a:endParaRPr lang="en-US" dirty="0"/>
          </a:p>
          <a:p>
            <a:endParaRPr lang="en-US" dirty="0"/>
          </a:p>
        </p:txBody>
      </p:sp>
      <p:sp>
        <p:nvSpPr>
          <p:cNvPr id="2" name="Title 1"/>
          <p:cNvSpPr>
            <a:spLocks noGrp="1"/>
          </p:cNvSpPr>
          <p:nvPr>
            <p:ph type="title"/>
          </p:nvPr>
        </p:nvSpPr>
        <p:spPr>
          <a:xfrm>
            <a:off x="838200" y="2"/>
            <a:ext cx="10515600" cy="1325563"/>
          </a:xfrm>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GIAO DIỆN CHÍNH</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949" y="1325565"/>
            <a:ext cx="10058400" cy="4984363"/>
          </a:xfrm>
          <a:prstGeom prst="rect">
            <a:avLst/>
          </a:prstGeom>
        </p:spPr>
      </p:pic>
    </p:spTree>
    <p:extLst>
      <p:ext uri="{BB962C8B-B14F-4D97-AF65-F5344CB8AC3E}">
        <p14:creationId xmlns:p14="http://schemas.microsoft.com/office/powerpoint/2010/main" val="4065235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2772"/>
            <a:ext cx="10515600" cy="4351338"/>
          </a:xfrm>
        </p:spPr>
        <p:txBody>
          <a:bodyPr>
            <a:normAutofit/>
          </a:bodyPr>
          <a:lstStyle/>
          <a:p>
            <a:pPr marL="457200" lvl="1" indent="0">
              <a:buNone/>
            </a:pPr>
            <a:r>
              <a:rPr lang="en-US" sz="2800" b="1" dirty="0" smtClean="0">
                <a:latin typeface="Times New Roman" panose="02020603050405020304" pitchFamily="18" charset="0"/>
                <a:cs typeface="Times New Roman" panose="02020603050405020304" pitchFamily="18" charset="0"/>
              </a:rPr>
              <a:t>4. </a:t>
            </a:r>
            <a:r>
              <a:rPr lang="en-US" sz="2800" b="1" dirty="0" err="1" smtClean="0">
                <a:latin typeface="Times New Roman" panose="02020603050405020304" pitchFamily="18" charset="0"/>
                <a:cs typeface="Times New Roman" panose="02020603050405020304" pitchFamily="18" charset="0"/>
              </a:rPr>
              <a:t>Xử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thư</a:t>
            </a:r>
            <a:r>
              <a:rPr lang="en-US"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marL="457200" lvl="1" indent="0">
              <a:buNone/>
            </a:pPr>
            <a:r>
              <a:rPr lang="en-US" sz="2800" dirty="0" smtClean="0">
                <a:latin typeface="Times New Roman" panose="02020603050405020304" pitchFamily="18" charset="0"/>
                <a:cs typeface="Times New Roman" panose="02020603050405020304" pitchFamily="18" charset="0"/>
              </a:rPr>
              <a:t>4.1.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quyền</a:t>
            </a:r>
            <a:endParaRPr lang="en-US" sz="2800" dirty="0" smtClean="0">
              <a:latin typeface="Times New Roman" panose="02020603050405020304" pitchFamily="18" charset="0"/>
              <a:cs typeface="Times New Roman" panose="02020603050405020304" pitchFamily="18" charset="0"/>
            </a:endParaRPr>
          </a:p>
          <a:p>
            <a:pPr marL="694944" lvl="2" indent="0">
              <a:buNone/>
            </a:pPr>
            <a:r>
              <a:rPr lang="en-US" sz="2600" dirty="0" smtClean="0">
                <a:latin typeface="Times New Roman" panose="02020603050405020304" pitchFamily="18" charset="0"/>
                <a:cs typeface="Times New Roman" panose="02020603050405020304" pitchFamily="18" charset="0"/>
              </a:rPr>
              <a:t>4.1.1. </a:t>
            </a:r>
            <a:r>
              <a:rPr lang="en-US" sz="2600" dirty="0" err="1" smtClean="0">
                <a:latin typeface="Times New Roman" panose="02020603050405020304" pitchFamily="18" charset="0"/>
                <a:cs typeface="Times New Roman" panose="02020603050405020304" pitchFamily="18" charset="0"/>
              </a:rPr>
              <a:t>Thủ</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lý</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hồ</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chuyển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vị</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lý</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p>
          <a:p>
            <a:pPr marL="694944" lvl="2" indent="0">
              <a:buNone/>
            </a:pPr>
            <a:r>
              <a:rPr lang="en-US" sz="2600" dirty="0" smtClean="0">
                <a:latin typeface="Times New Roman" panose="02020603050405020304" pitchFamily="18" charset="0"/>
                <a:cs typeface="Times New Roman" panose="02020603050405020304" pitchFamily="18" charset="0"/>
              </a:rPr>
              <a:t>4.1.2. </a:t>
            </a:r>
            <a:r>
              <a:rPr lang="en-US" sz="2600" dirty="0" err="1" smtClean="0">
                <a:latin typeface="Times New Roman" panose="02020603050405020304" pitchFamily="18" charset="0"/>
                <a:cs typeface="Times New Roman" panose="02020603050405020304" pitchFamily="18" charset="0"/>
              </a:rPr>
              <a:t>Thủ</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lý</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hồ</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hồ</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yêu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cầu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bổ</a:t>
            </a:r>
            <a:r>
              <a:rPr lang="en-US" sz="2600" dirty="0" smtClean="0">
                <a:latin typeface="Times New Roman" panose="02020603050405020304" pitchFamily="18" charset="0"/>
                <a:cs typeface="Times New Roman" panose="02020603050405020304" pitchFamily="18" charset="0"/>
              </a:rPr>
              <a:t> sung</a:t>
            </a:r>
          </a:p>
          <a:p>
            <a:pPr marL="694944" lvl="2" indent="0">
              <a:buNone/>
            </a:pPr>
            <a:r>
              <a:rPr lang="en-US" sz="2600" dirty="0" smtClean="0">
                <a:latin typeface="Times New Roman" panose="02020603050405020304" pitchFamily="18" charset="0"/>
                <a:cs typeface="Times New Roman" panose="02020603050405020304" pitchFamily="18" charset="0"/>
              </a:rPr>
              <a:t>4.1.3. </a:t>
            </a:r>
            <a:r>
              <a:rPr lang="en-US" sz="2600" dirty="0" err="1" smtClean="0">
                <a:latin typeface="Times New Roman" panose="02020603050405020304" pitchFamily="18" charset="0"/>
                <a:cs typeface="Times New Roman" panose="02020603050405020304" pitchFamily="18" charset="0"/>
              </a:rPr>
              <a:t>Thủ</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lý</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hồ</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lời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endParaRPr lang="en-US" sz="2600" dirty="0" smtClean="0">
              <a:latin typeface="Times New Roman" panose="02020603050405020304" pitchFamily="18" charset="0"/>
              <a:cs typeface="Times New Roman" panose="02020603050405020304" pitchFamily="18" charset="0"/>
            </a:endParaRPr>
          </a:p>
          <a:p>
            <a:pPr marL="694944" lvl="2" indent="0">
              <a:buNone/>
            </a:pPr>
            <a:r>
              <a:rPr lang="en-US" sz="2600" dirty="0" smtClean="0">
                <a:latin typeface="Times New Roman" panose="02020603050405020304" pitchFamily="18" charset="0"/>
                <a:cs typeface="Times New Roman" panose="02020603050405020304" pitchFamily="18" charset="0"/>
              </a:rPr>
              <a:t>4.1.4. </a:t>
            </a:r>
            <a:r>
              <a:rPr lang="en-US" sz="2600" dirty="0" err="1" smtClean="0">
                <a:latin typeface="Times New Roman" panose="02020603050405020304" pitchFamily="18" charset="0"/>
                <a:cs typeface="Times New Roman" panose="02020603050405020304" pitchFamily="18" charset="0"/>
              </a:rPr>
              <a:t>Thủ</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lý</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hồ</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Lưu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hồ</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sơ</a:t>
            </a:r>
            <a:endParaRPr lang="en-US" sz="2600" dirty="0">
              <a:latin typeface="Times New Roman" panose="02020603050405020304" pitchFamily="18" charset="0"/>
              <a:cs typeface="Times New Roman" panose="02020603050405020304" pitchFamily="18" charset="0"/>
            </a:endParaRPr>
          </a:p>
          <a:p>
            <a:pPr marL="457200" lvl="1" indent="0">
              <a:buNone/>
            </a:pPr>
            <a:r>
              <a:rPr lang="en-US" sz="2800" dirty="0" smtClean="0">
                <a:latin typeface="Times New Roman" panose="02020603050405020304" pitchFamily="18" charset="0"/>
                <a:cs typeface="Times New Roman" panose="02020603050405020304" pitchFamily="18" charset="0"/>
              </a:rPr>
              <a:t>4.2.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quyền</a:t>
            </a:r>
            <a:endParaRPr lang="en-US" sz="28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838200" y="111423"/>
            <a:ext cx="10515600" cy="1325563"/>
          </a:xfrm>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KẾT QUẢ XỬ LÝ ĐƠN THƯ</a:t>
            </a:r>
            <a:endParaRPr lang="en-US" dirty="0"/>
          </a:p>
        </p:txBody>
      </p:sp>
    </p:spTree>
    <p:extLst>
      <p:ext uri="{BB962C8B-B14F-4D97-AF65-F5344CB8AC3E}">
        <p14:creationId xmlns:p14="http://schemas.microsoft.com/office/powerpoint/2010/main" val="4065235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4.1.1. </a:t>
            </a:r>
            <a:r>
              <a:rPr lang="en-US" sz="4400" dirty="0" err="1">
                <a:latin typeface="Times New Roman" panose="02020603050405020304" pitchFamily="18" charset="0"/>
                <a:cs typeface="Times New Roman" panose="02020603050405020304" pitchFamily="18" charset="0"/>
              </a:rPr>
              <a:t>Thủ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1635" y="1086334"/>
            <a:ext cx="10363200" cy="3778803"/>
          </a:xfrm>
        </p:spPr>
      </p:pic>
    </p:spTree>
    <p:extLst>
      <p:ext uri="{BB962C8B-B14F-4D97-AF65-F5344CB8AC3E}">
        <p14:creationId xmlns:p14="http://schemas.microsoft.com/office/powerpoint/2010/main" val="295268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783" y="911293"/>
            <a:ext cx="10536450" cy="5264219"/>
          </a:xfrm>
        </p:spPr>
      </p:pic>
      <p:sp>
        <p:nvSpPr>
          <p:cNvPr id="6" name="Title 2"/>
          <p:cNvSpPr>
            <a:spLocks noGrp="1"/>
          </p:cNvSpPr>
          <p:nvPr>
            <p:ph type="title"/>
          </p:nvPr>
        </p:nvSpPr>
        <p:spPr>
          <a:xfrm>
            <a:off x="526783" y="0"/>
            <a:ext cx="10972800" cy="1143000"/>
          </a:xfrm>
        </p:spPr>
        <p:txBody>
          <a:bodyPr>
            <a:normAutofit fontScale="90000"/>
          </a:bodyPr>
          <a:lstStyle/>
          <a:p>
            <a:r>
              <a:rPr lang="en-US" sz="4400" dirty="0">
                <a:latin typeface="Times New Roman" panose="02020603050405020304" pitchFamily="18" charset="0"/>
                <a:cs typeface="Times New Roman" panose="02020603050405020304" pitchFamily="18" charset="0"/>
              </a:rPr>
              <a:t>4.1.1. </a:t>
            </a:r>
            <a:r>
              <a:rPr lang="en-US" sz="4400" dirty="0" err="1">
                <a:latin typeface="Times New Roman" panose="02020603050405020304" pitchFamily="18" charset="0"/>
                <a:cs typeface="Times New Roman" panose="02020603050405020304" pitchFamily="18" charset="0"/>
              </a:rPr>
              <a:t>Thủ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xử</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lý</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tt</a:t>
            </a:r>
            <a:r>
              <a:rPr lang="en-US" sz="4400" dirty="0" smtClean="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55890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131" y="977555"/>
            <a:ext cx="11157269" cy="5444814"/>
          </a:xfrm>
        </p:spPr>
      </p:pic>
      <p:sp>
        <p:nvSpPr>
          <p:cNvPr id="4" name="Title 2"/>
          <p:cNvSpPr>
            <a:spLocks noGrp="1"/>
          </p:cNvSpPr>
          <p:nvPr>
            <p:ph type="title"/>
          </p:nvPr>
        </p:nvSpPr>
        <p:spPr>
          <a:xfrm>
            <a:off x="517365" y="406055"/>
            <a:ext cx="10972800" cy="1143000"/>
          </a:xfrm>
        </p:spPr>
        <p:txBody>
          <a:bodyPr>
            <a:normAutofit fontScale="90000"/>
          </a:bodyPr>
          <a:lstStyle/>
          <a:p>
            <a:r>
              <a:rPr lang="en-US" sz="4400" dirty="0">
                <a:latin typeface="Times New Roman" panose="02020603050405020304" pitchFamily="18" charset="0"/>
                <a:cs typeface="Times New Roman" panose="02020603050405020304" pitchFamily="18" charset="0"/>
              </a:rPr>
              <a:t>4.1.2. </a:t>
            </a:r>
            <a:r>
              <a:rPr lang="en-US" sz="4400" dirty="0" err="1">
                <a:latin typeface="Times New Roman" panose="02020603050405020304" pitchFamily="18" charset="0"/>
                <a:cs typeface="Times New Roman" panose="02020603050405020304" pitchFamily="18" charset="0"/>
              </a:rPr>
              <a:t>Thủ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bổ</a:t>
            </a:r>
            <a:r>
              <a:rPr lang="en-US" sz="4400" dirty="0">
                <a:latin typeface="Times New Roman" panose="02020603050405020304" pitchFamily="18" charset="0"/>
                <a:cs typeface="Times New Roman" panose="02020603050405020304" pitchFamily="18" charset="0"/>
              </a:rPr>
              <a:t> sung</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7062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51051"/>
            <a:ext cx="11330609" cy="5665305"/>
          </a:xfrm>
        </p:spPr>
      </p:pic>
      <p:sp>
        <p:nvSpPr>
          <p:cNvPr id="3" name="Title 2"/>
          <p:cNvSpPr>
            <a:spLocks noGrp="1"/>
          </p:cNvSpPr>
          <p:nvPr>
            <p:ph type="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4.1.3. </a:t>
            </a:r>
            <a:r>
              <a:rPr lang="en-US" sz="4400" dirty="0" err="1">
                <a:latin typeface="Times New Roman" panose="02020603050405020304" pitchFamily="18" charset="0"/>
                <a:cs typeface="Times New Roman" panose="02020603050405020304" pitchFamily="18" charset="0"/>
              </a:rPr>
              <a:t>Thủ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quả</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420098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847" y="846138"/>
            <a:ext cx="10594687" cy="4525962"/>
          </a:xfrm>
        </p:spPr>
      </p:pic>
      <p:sp>
        <p:nvSpPr>
          <p:cNvPr id="3" name="Title 2"/>
          <p:cNvSpPr>
            <a:spLocks noGrp="1"/>
          </p:cNvSpPr>
          <p:nvPr>
            <p:ph type="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4.1.4. </a:t>
            </a:r>
            <a:r>
              <a:rPr lang="en-US" sz="4400" dirty="0" err="1">
                <a:latin typeface="Times New Roman" panose="02020603050405020304" pitchFamily="18" charset="0"/>
                <a:cs typeface="Times New Roman" panose="02020603050405020304" pitchFamily="18" charset="0"/>
              </a:rPr>
              <a:t>Thủ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sơ</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046709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956" y="1018416"/>
            <a:ext cx="11452087" cy="4759532"/>
          </a:xfrm>
        </p:spPr>
      </p:pic>
      <p:sp>
        <p:nvSpPr>
          <p:cNvPr id="3" name="Title 2"/>
          <p:cNvSpPr>
            <a:spLocks noGrp="1"/>
          </p:cNvSpPr>
          <p:nvPr>
            <p:ph type="title"/>
          </p:nvPr>
        </p:nvSpPr>
        <p:spPr/>
        <p:txBody>
          <a:bodyPr>
            <a:normAutofit fontScale="90000"/>
          </a:bodyPr>
          <a:lstStyle/>
          <a:p>
            <a:r>
              <a:rPr lang="en-US" sz="4000" dirty="0">
                <a:latin typeface="Times New Roman" panose="02020603050405020304" pitchFamily="18" charset="0"/>
                <a:cs typeface="Times New Roman" panose="02020603050405020304" pitchFamily="18" charset="0"/>
              </a:rPr>
              <a:t>4.1.4. </a:t>
            </a:r>
            <a:r>
              <a:rPr lang="en-US" sz="4000" dirty="0" err="1">
                <a:latin typeface="Times New Roman" panose="02020603050405020304" pitchFamily="18" charset="0"/>
                <a:cs typeface="Times New Roman" panose="02020603050405020304" pitchFamily="18" charset="0"/>
              </a:rPr>
              <a:t>Thủ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tt</a:t>
            </a:r>
            <a:r>
              <a:rPr lang="en-US" sz="4000" dirty="0" smtClean="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47945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6213" y="1269585"/>
            <a:ext cx="10515944" cy="4883517"/>
          </a:xfrm>
        </p:spPr>
      </p:pic>
      <p:sp>
        <p:nvSpPr>
          <p:cNvPr id="2" name="Title 1"/>
          <p:cNvSpPr>
            <a:spLocks noGrp="1"/>
          </p:cNvSpPr>
          <p:nvPr>
            <p:ph type="title"/>
          </p:nvPr>
        </p:nvSpPr>
        <p:spPr>
          <a:xfrm>
            <a:off x="838200" y="111423"/>
            <a:ext cx="10515600" cy="1325563"/>
          </a:xfrm>
        </p:spPr>
        <p:txBody>
          <a:bodyPr/>
          <a:lstStyle/>
          <a:p>
            <a:pPr algn="ctr"/>
            <a:r>
              <a:rPr lang="en-US" dirty="0" smtClean="0">
                <a:solidFill>
                  <a:srgbClr val="FF0000"/>
                </a:solidFill>
                <a:latin typeface="Times New Roman" panose="02020603050405020304" pitchFamily="18" charset="0"/>
                <a:cs typeface="Times New Roman" panose="02020603050405020304" pitchFamily="18" charset="0"/>
              </a:rPr>
              <a:t>GIAO DIỆN THỐNG KÊ ĐƠN THƯ</a:t>
            </a:r>
            <a:endParaRPr lang="en-US" dirty="0"/>
          </a:p>
        </p:txBody>
      </p:sp>
    </p:spTree>
    <p:extLst>
      <p:ext uri="{BB962C8B-B14F-4D97-AF65-F5344CB8AC3E}">
        <p14:creationId xmlns:p14="http://schemas.microsoft.com/office/powerpoint/2010/main" val="3539263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423"/>
            <a:ext cx="10515600" cy="683707"/>
          </a:xfrm>
        </p:spPr>
        <p:txBody>
          <a:bodyPr>
            <a:noAutofit/>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GIAO DIỆN BÁO CÁO </a:t>
            </a:r>
            <a:br>
              <a:rPr lang="en-US" sz="3200" dirty="0" smtClean="0">
                <a:solidFill>
                  <a:srgbClr val="FF0000"/>
                </a:solidFill>
                <a:latin typeface="Times New Roman" panose="02020603050405020304" pitchFamily="18" charset="0"/>
                <a:cs typeface="Times New Roman" panose="02020603050405020304" pitchFamily="18" charset="0"/>
              </a:rPr>
            </a:br>
            <a:r>
              <a:rPr lang="en-US" sz="3200" dirty="0" smtClean="0">
                <a:solidFill>
                  <a:srgbClr val="FF0000"/>
                </a:solidFill>
                <a:latin typeface="Times New Roman" panose="02020603050405020304" pitchFamily="18" charset="0"/>
                <a:cs typeface="Times New Roman" panose="02020603050405020304" pitchFamily="18" charset="0"/>
              </a:rPr>
              <a:t>TÌNH HÌNH XỬ LÝ ĐƠN THƯ</a:t>
            </a:r>
            <a:endParaRPr lang="en-US" sz="3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909789"/>
            <a:ext cx="10783956" cy="5656663"/>
          </a:xfrm>
        </p:spPr>
      </p:pic>
    </p:spTree>
    <p:extLst>
      <p:ext uri="{BB962C8B-B14F-4D97-AF65-F5344CB8AC3E}">
        <p14:creationId xmlns:p14="http://schemas.microsoft.com/office/powerpoint/2010/main" val="4212657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566" y="1271865"/>
            <a:ext cx="11184834" cy="4525963"/>
          </a:xfrm>
        </p:spPr>
        <p:txBody>
          <a:bodyPr/>
          <a:lstStyle/>
          <a:p>
            <a:r>
              <a:rPr lang="en-US" sz="4000" b="1" dirty="0" err="1">
                <a:latin typeface="Times New Roman" panose="02020603050405020304" pitchFamily="18" charset="0"/>
                <a:cs typeface="Times New Roman" panose="02020603050405020304" pitchFamily="18" charset="0"/>
              </a:rPr>
              <a:t>Căn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cứ</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pháp</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lý</a:t>
            </a:r>
            <a:endParaRPr lang="en-US" sz="4000" b="1" dirty="0" smtClean="0">
              <a:latin typeface="Times New Roman" panose="02020603050405020304" pitchFamily="18" charset="0"/>
              <a:cs typeface="Times New Roman" panose="02020603050405020304" pitchFamily="18" charset="0"/>
            </a:endParaRPr>
          </a:p>
          <a:p>
            <a:r>
              <a:rPr lang="en-US" sz="4000" b="1" dirty="0" err="1">
                <a:latin typeface="Times New Roman" panose="02020603050405020304" pitchFamily="18" charset="0"/>
                <a:cs typeface="Times New Roman" panose="02020603050405020304" pitchFamily="18" charset="0"/>
              </a:rPr>
              <a:t>Mục</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đích</a:t>
            </a:r>
            <a:endParaRPr lang="en-US" sz="4000" b="1" dirty="0" smtClean="0">
              <a:latin typeface="Times New Roman" panose="02020603050405020304" pitchFamily="18" charset="0"/>
              <a:cs typeface="Times New Roman" panose="02020603050405020304" pitchFamily="18" charset="0"/>
            </a:endParaRPr>
          </a:p>
          <a:p>
            <a:r>
              <a:rPr lang="en-US" sz="4000" b="1" dirty="0" err="1">
                <a:latin typeface="Times New Roman" panose="02020603050405020304" pitchFamily="18" charset="0"/>
                <a:cs typeface="Times New Roman" panose="02020603050405020304" pitchFamily="18" charset="0"/>
              </a:rPr>
              <a:t>Mô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tổng</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quan</a:t>
            </a:r>
            <a:endParaRPr lang="en-US" sz="4000" b="1" dirty="0" smtClean="0">
              <a:latin typeface="Times New Roman" panose="02020603050405020304" pitchFamily="18" charset="0"/>
              <a:cs typeface="Times New Roman" panose="02020603050405020304" pitchFamily="18" charset="0"/>
            </a:endParaRPr>
          </a:p>
          <a:p>
            <a:r>
              <a:rPr lang="en-US" sz="4000" b="1" dirty="0" err="1" smtClean="0">
                <a:latin typeface="Times New Roman" panose="02020603050405020304" pitchFamily="18" charset="0"/>
                <a:cs typeface="Times New Roman" panose="02020603050405020304" pitchFamily="18" charset="0"/>
              </a:rPr>
              <a:t>Giao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diện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chính</a:t>
            </a:r>
            <a:endParaRPr lang="en-US" sz="4000" b="1"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119270" y="274638"/>
            <a:ext cx="11463130" cy="1143000"/>
          </a:xfrm>
        </p:spPr>
        <p:txBody>
          <a:bodyPr/>
          <a:lstStyle/>
          <a:p>
            <a:pPr algn="ctr"/>
            <a:r>
              <a:rPr lang="en-US" dirty="0" smtClean="0">
                <a:solidFill>
                  <a:srgbClr val="FF0000"/>
                </a:solidFill>
                <a:effectLst/>
                <a:latin typeface="Times New Roman" panose="02020603050405020304" pitchFamily="18" charset="0"/>
                <a:cs typeface="Times New Roman" panose="02020603050405020304" pitchFamily="18" charset="0"/>
              </a:rPr>
              <a:t>NỘI DỤNG</a:t>
            </a:r>
            <a:endParaRPr lang="en-US"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609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423"/>
            <a:ext cx="10515600" cy="1325563"/>
          </a:xfrm>
        </p:spPr>
        <p:txBody>
          <a:bodyPr>
            <a:normAutofit fontScale="90000"/>
          </a:bodyPr>
          <a:lstStyle/>
          <a:p>
            <a:pPr algn="ctr"/>
            <a:r>
              <a:rPr lang="en-US" dirty="0" smtClean="0">
                <a:solidFill>
                  <a:srgbClr val="FF0000"/>
                </a:solidFill>
                <a:latin typeface="Times New Roman" panose="02020603050405020304" pitchFamily="18" charset="0"/>
                <a:cs typeface="Times New Roman" panose="02020603050405020304" pitchFamily="18" charset="0"/>
              </a:rPr>
              <a:t>GIAO DIỆN CẢNH BÁO</a:t>
            </a:r>
            <a:br>
              <a:rPr lang="en-US" dirty="0" smtClean="0">
                <a:solidFill>
                  <a:srgbClr val="FF0000"/>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ĐƠN THƯ ĐẾN HẠN XỬ LÝ</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68979"/>
            <a:ext cx="10515600" cy="2424900"/>
          </a:xfrm>
        </p:spPr>
      </p:pic>
    </p:spTree>
    <p:extLst>
      <p:ext uri="{BB962C8B-B14F-4D97-AF65-F5344CB8AC3E}">
        <p14:creationId xmlns:p14="http://schemas.microsoft.com/office/powerpoint/2010/main" val="3843114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0661" y="715618"/>
            <a:ext cx="10373139" cy="2999553"/>
          </a:xfrm>
        </p:spPr>
      </p:pic>
      <p:sp>
        <p:nvSpPr>
          <p:cNvPr id="2" name="Title 1"/>
          <p:cNvSpPr>
            <a:spLocks noGrp="1"/>
          </p:cNvSpPr>
          <p:nvPr>
            <p:ph type="title"/>
          </p:nvPr>
        </p:nvSpPr>
        <p:spPr>
          <a:xfrm>
            <a:off x="838200" y="111424"/>
            <a:ext cx="10515600" cy="604194"/>
          </a:xfrm>
        </p:spPr>
        <p:txBody>
          <a:bodyPr>
            <a:noAutofit/>
          </a:bodyPr>
          <a:lstStyle/>
          <a:p>
            <a:pPr algn="ctr"/>
            <a:r>
              <a:rPr lang="en-US" sz="2400" dirty="0" smtClean="0">
                <a:solidFill>
                  <a:srgbClr val="FF0000"/>
                </a:solidFill>
                <a:latin typeface="Times New Roman" panose="02020603050405020304" pitchFamily="18" charset="0"/>
                <a:cs typeface="Times New Roman" panose="02020603050405020304" pitchFamily="18" charset="0"/>
              </a:rPr>
              <a:t>GIAO DIỆN THỐNG KẾ ĐƠN THƯ </a:t>
            </a:r>
            <a:br>
              <a:rPr lang="en-US" sz="2400" dirty="0" smtClean="0">
                <a:solidFill>
                  <a:srgbClr val="FF0000"/>
                </a:solidFill>
                <a:latin typeface="Times New Roman" panose="02020603050405020304" pitchFamily="18" charset="0"/>
                <a:cs typeface="Times New Roman" panose="02020603050405020304" pitchFamily="18" charset="0"/>
              </a:rPr>
            </a:br>
            <a:r>
              <a:rPr lang="en-US" sz="2400" dirty="0" smtClean="0">
                <a:solidFill>
                  <a:srgbClr val="FF0000"/>
                </a:solidFill>
                <a:latin typeface="Times New Roman" panose="02020603050405020304" pitchFamily="18" charset="0"/>
                <a:cs typeface="Times New Roman" panose="02020603050405020304" pitchFamily="18" charset="0"/>
              </a:rPr>
              <a:t>THEO ĐƠN VỊ</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546207"/>
            <a:ext cx="10058400" cy="2901178"/>
          </a:xfrm>
          <a:prstGeom prst="rect">
            <a:avLst/>
          </a:prstGeom>
        </p:spPr>
      </p:pic>
    </p:spTree>
    <p:extLst>
      <p:ext uri="{BB962C8B-B14F-4D97-AF65-F5344CB8AC3E}">
        <p14:creationId xmlns:p14="http://schemas.microsoft.com/office/powerpoint/2010/main" val="1783011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131" y="1687389"/>
            <a:ext cx="10906539" cy="2270863"/>
          </a:xfrm>
        </p:spPr>
      </p:pic>
      <p:sp>
        <p:nvSpPr>
          <p:cNvPr id="3" name="Title 2"/>
          <p:cNvSpPr>
            <a:spLocks noGrp="1"/>
          </p:cNvSpPr>
          <p:nvPr>
            <p:ph type="title"/>
          </p:nvPr>
        </p:nvSpPr>
        <p:spPr/>
        <p:txBody>
          <a:bodyPr>
            <a:normAutofit fontScale="90000"/>
          </a:bodyPr>
          <a:lstStyle/>
          <a:p>
            <a:pPr algn="ctr"/>
            <a:r>
              <a:rPr lang="en-US" sz="4400" dirty="0">
                <a:solidFill>
                  <a:srgbClr val="FF0000"/>
                </a:solidFill>
                <a:latin typeface="Times New Roman" panose="02020603050405020304" pitchFamily="18" charset="0"/>
                <a:cs typeface="Times New Roman" panose="02020603050405020304" pitchFamily="18" charset="0"/>
              </a:rPr>
              <a:t>GIAO DIỆN THỐNG KẾ ĐƠN THƯ </a:t>
            </a:r>
            <a:br>
              <a:rPr lang="en-US" sz="4400" dirty="0">
                <a:solidFill>
                  <a:srgbClr val="FF0000"/>
                </a:solidFill>
                <a:latin typeface="Times New Roman" panose="02020603050405020304" pitchFamily="18" charset="0"/>
                <a:cs typeface="Times New Roman" panose="02020603050405020304" pitchFamily="18" charset="0"/>
              </a:rPr>
            </a:br>
            <a:r>
              <a:rPr lang="en-US" sz="4400" dirty="0" smtClean="0">
                <a:solidFill>
                  <a:srgbClr val="FF0000"/>
                </a:solidFill>
                <a:latin typeface="Times New Roman" panose="02020603050405020304" pitchFamily="18" charset="0"/>
                <a:cs typeface="Times New Roman" panose="02020603050405020304" pitchFamily="18" charset="0"/>
              </a:rPr>
              <a:t>ĐƠN VỊ THEO THÁNG</a:t>
            </a:r>
            <a:endParaRPr lang="en-US" dirty="0"/>
          </a:p>
        </p:txBody>
      </p:sp>
    </p:spTree>
    <p:extLst>
      <p:ext uri="{BB962C8B-B14F-4D97-AF65-F5344CB8AC3E}">
        <p14:creationId xmlns:p14="http://schemas.microsoft.com/office/powerpoint/2010/main" val="1467350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591" y="2024669"/>
            <a:ext cx="10972800" cy="1473906"/>
          </a:xfrm>
        </p:spPr>
        <p:txBody>
          <a:bodyPr>
            <a:normAutofit/>
          </a:bodyPr>
          <a:lstStyle/>
          <a:p>
            <a:pPr marL="109728" indent="0" algn="ctr">
              <a:buNone/>
            </a:pPr>
            <a:r>
              <a:rPr lang="en-US" sz="4000" b="1" dirty="0" smtClean="0">
                <a:latin typeface="Times New Roman" panose="02020603050405020304" pitchFamily="18" charset="0"/>
                <a:cs typeface="Times New Roman" panose="02020603050405020304" pitchFamily="18" charset="0"/>
              </a:rPr>
              <a:t>XIN CHÂN THÀNH CẢM ƠN </a:t>
            </a:r>
          </a:p>
          <a:p>
            <a:pPr marL="109728" indent="0" algn="ctr">
              <a:buNone/>
            </a:pPr>
            <a:r>
              <a:rPr lang="en-US" sz="4000" b="1" dirty="0" smtClean="0">
                <a:latin typeface="Times New Roman" panose="02020603050405020304" pitchFamily="18" charset="0"/>
                <a:cs typeface="Times New Roman" panose="02020603050405020304" pitchFamily="18" charset="0"/>
              </a:rPr>
              <a:t>CÁC ĐỒNG </a:t>
            </a:r>
            <a:r>
              <a:rPr lang="en-US" sz="4000" b="1" dirty="0" smtClean="0">
                <a:latin typeface="Times New Roman" panose="02020603050405020304" pitchFamily="18" charset="0"/>
                <a:cs typeface="Times New Roman" panose="02020603050405020304" pitchFamily="18" charset="0"/>
              </a:rPr>
              <a:t>CHÍ </a:t>
            </a:r>
            <a:r>
              <a:rPr lang="en-US" sz="4000" b="1" dirty="0" smtClean="0">
                <a:latin typeface="Times New Roman" panose="02020603050405020304" pitchFamily="18" charset="0"/>
                <a:cs typeface="Times New Roman" panose="02020603050405020304" pitchFamily="18" charset="0"/>
              </a:rPr>
              <a:t>ĐÃ LẮNG NGHE.</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618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167" y="382983"/>
            <a:ext cx="11302302" cy="5673261"/>
          </a:xfrm>
        </p:spPr>
        <p:txBody>
          <a:bodyPr>
            <a:normAutofit fontScale="92500"/>
          </a:bodyPr>
          <a:lstStyle/>
          <a:p>
            <a:pPr marL="109728" indent="0" algn="just">
              <a:buNone/>
            </a:pPr>
            <a:r>
              <a:rPr lang="en-US" sz="4000" b="1" dirty="0" err="1" smtClean="0">
                <a:latin typeface="Times New Roman" panose="02020603050405020304" pitchFamily="18" charset="0"/>
                <a:cs typeface="Times New Roman" panose="02020603050405020304" pitchFamily="18" charset="0"/>
              </a:rPr>
              <a:t>Căn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cứ</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pháp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lý</a:t>
            </a:r>
            <a:r>
              <a:rPr lang="en-US" sz="4000" b="1" dirty="0" smtClean="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pPr algn="just"/>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2013,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01/7/ 2014.</a:t>
            </a:r>
          </a:p>
          <a:p>
            <a:pPr algn="just"/>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2011,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01/7/2012.</a:t>
            </a:r>
          </a:p>
          <a:p>
            <a:pPr algn="just"/>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2011,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01/7/2012.</a:t>
            </a:r>
          </a:p>
          <a:p>
            <a:pPr algn="just"/>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64/2014/NĐ-CP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26/6/2014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2013.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15/8/2014.</a:t>
            </a:r>
          </a:p>
          <a:p>
            <a:pPr algn="just"/>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75/2012/NĐ-CP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3/10/2012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nại</a:t>
            </a:r>
            <a:r>
              <a:rPr lang="en-US" dirty="0">
                <a:latin typeface="Times New Roman" panose="02020603050405020304" pitchFamily="18" charset="0"/>
                <a:cs typeface="Times New Roman" panose="02020603050405020304" pitchFamily="18" charset="0"/>
              </a:rPr>
              <a:t>.</a:t>
            </a:r>
          </a:p>
          <a:p>
            <a:pPr algn="just"/>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76/2012/NĐ-CP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03/10/2012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a:t>
            </a:r>
          </a:p>
          <a:p>
            <a:pPr algn="just"/>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06/2014/TT-TTCP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31/10/2014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a:t>
            </a:r>
          </a:p>
          <a:p>
            <a:pPr algn="just"/>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07/2014/TT-TTCP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31/10/2014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ánh</a:t>
            </a:r>
            <a:r>
              <a:rPr lang="en-US" dirty="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887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28" y="369731"/>
            <a:ext cx="11302301" cy="5606999"/>
          </a:xfrm>
        </p:spPr>
        <p:txBody>
          <a:bodyPr>
            <a:normAutofit lnSpcReduction="10000"/>
          </a:bodyPr>
          <a:lstStyle/>
          <a:p>
            <a:pPr marL="109728" indent="0" algn="just">
              <a:buNone/>
            </a:pPr>
            <a:r>
              <a:rPr lang="en-US" sz="3600" b="1" dirty="0" err="1" smtClean="0">
                <a:latin typeface="Times New Roman" panose="02020603050405020304" pitchFamily="18" charset="0"/>
                <a:cs typeface="Times New Roman" panose="02020603050405020304" pitchFamily="18" charset="0"/>
              </a:rPr>
              <a:t>Mục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đích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phần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mềm</a:t>
            </a:r>
            <a:r>
              <a:rPr lang="en-US" sz="3600" b="1" dirty="0" smtClean="0">
                <a:latin typeface="Times New Roman" panose="02020603050405020304" pitchFamily="18" charset="0"/>
                <a:cs typeface="Times New Roman" panose="02020603050405020304" pitchFamily="18" charset="0"/>
              </a:rPr>
              <a:t>: </a:t>
            </a:r>
          </a:p>
          <a:p>
            <a:pPr lvl="0" algn="just"/>
            <a:r>
              <a:rPr lang="en-US" sz="2800" dirty="0">
                <a:latin typeface="Times New Roman" panose="02020603050405020304" pitchFamily="18" charset="0"/>
                <a:cs typeface="Times New Roman" panose="02020603050405020304" pitchFamily="18" charset="0"/>
              </a:rPr>
              <a:t>N</a:t>
            </a:r>
            <a:r>
              <a:rPr lang="vi-VN" sz="2800" dirty="0" smtClean="0">
                <a:latin typeface="Times New Roman" panose="02020603050405020304" pitchFamily="18" charset="0"/>
                <a:cs typeface="Times New Roman" panose="02020603050405020304" pitchFamily="18" charset="0"/>
              </a:rPr>
              <a:t>hằm </a:t>
            </a:r>
            <a:r>
              <a:rPr lang="vi-VN" sz="2800" dirty="0">
                <a:latin typeface="Times New Roman" panose="02020603050405020304" pitchFamily="18" charset="0"/>
                <a:cs typeface="Times New Roman" panose="02020603050405020304" pitchFamily="18" charset="0"/>
              </a:rPr>
              <a:t>rút ngắn thời gian giải quyết các </a:t>
            </a:r>
            <a:r>
              <a:rPr lang="en-US" sz="2800" dirty="0" err="1" smtClean="0">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việc</a:t>
            </a:r>
            <a:r>
              <a:rPr lang="vi-VN" sz="2800" dirty="0">
                <a:latin typeface="Times New Roman" panose="02020603050405020304" pitchFamily="18" charset="0"/>
                <a:cs typeface="Times New Roman" panose="02020603050405020304" pitchFamily="18" charset="0"/>
              </a:rPr>
              <a:t>, giảm bớt các khâu trung gian trong quá trình xử lý đơn </a:t>
            </a:r>
            <a:r>
              <a:rPr lang="vi-VN" sz="2800" dirty="0" smtClean="0">
                <a:latin typeface="Times New Roman" panose="02020603050405020304" pitchFamily="18" charset="0"/>
                <a:cs typeface="Times New Roman" panose="02020603050405020304" pitchFamily="18" charset="0"/>
              </a:rPr>
              <a:t>thư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lgn="just"/>
            <a:r>
              <a:rPr lang="vi-VN" sz="2800" dirty="0">
                <a:latin typeface="Times New Roman" panose="02020603050405020304" pitchFamily="18" charset="0"/>
                <a:cs typeface="Times New Roman" panose="02020603050405020304" pitchFamily="18" charset="0"/>
              </a:rPr>
              <a:t>Giảm thiểu việc xử lý theo phương thức thủ công trên các loại giấy tờ, hồ sơ, thay thế bằng việc xử lý trên máy tính nhằm tăng hiệu quả công việc, tiết kiệm thời gian, nhân lực và chi phí cho nghiệp vụ nhập hồ sơ xử lý đơn thư, phân loại đơn thư, cập nhật quá trình xử lý đơn </a:t>
            </a:r>
            <a:r>
              <a:rPr lang="vi-VN" sz="2800" dirty="0" smtClean="0">
                <a:latin typeface="Times New Roman" panose="02020603050405020304" pitchFamily="18" charset="0"/>
                <a:cs typeface="Times New Roman" panose="02020603050405020304" pitchFamily="18" charset="0"/>
              </a:rPr>
              <a:t>thư</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lgn="just"/>
            <a:r>
              <a:rPr lang="vi-VN" sz="2800" dirty="0">
                <a:latin typeface="Times New Roman" panose="02020603050405020304" pitchFamily="18" charset="0"/>
                <a:cs typeface="Times New Roman" panose="02020603050405020304" pitchFamily="18" charset="0"/>
              </a:rPr>
              <a:t>Hệ thống được xây dựng bám sát các quy trình nghiệp vụ, phục vụ tốt nhất công tác xử lý đơn </a:t>
            </a:r>
            <a:r>
              <a:rPr lang="vi-VN" sz="2800" dirty="0" smtClean="0">
                <a:latin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0" algn="just"/>
            <a:r>
              <a:rPr lang="en-US" sz="2800" dirty="0" err="1" smtClean="0">
                <a:latin typeface="Times New Roman" panose="02020603050405020304" pitchFamily="18" charset="0"/>
                <a:cs typeface="Times New Roman" panose="02020603050405020304" pitchFamily="18" charset="0"/>
              </a:rPr>
              <a:t>Giúp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dõi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0" algn="just"/>
            <a:r>
              <a:rPr lang="en-US" sz="2800" dirty="0" err="1" smtClean="0">
                <a:latin typeface="Times New Roman" panose="02020603050405020304" pitchFamily="18" charset="0"/>
                <a:cs typeface="Times New Roman" panose="02020603050405020304" pitchFamily="18" charset="0"/>
              </a:rPr>
              <a:t>Hỗ</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a:t>
            </a:r>
            <a:r>
              <a:rPr lang="en-US" sz="2800" dirty="0" err="1" smtClean="0">
                <a:latin typeface="Times New Roman" panose="02020603050405020304" pitchFamily="18" charset="0"/>
                <a:cs typeface="Times New Roman" panose="02020603050405020304" pitchFamily="18" charset="0"/>
              </a:rPr>
              <a:t>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65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noChangeAspect="1"/>
          </p:cNvGraphicFramePr>
          <p:nvPr>
            <p:ph idx="4294967295"/>
            <p:extLst>
              <p:ext uri="{D42A27DB-BD31-4B8C-83A1-F6EECF244321}">
                <p14:modId xmlns:p14="http://schemas.microsoft.com/office/powerpoint/2010/main" val="2985835858"/>
              </p:ext>
            </p:extLst>
          </p:nvPr>
        </p:nvGraphicFramePr>
        <p:xfrm>
          <a:off x="1550988" y="673100"/>
          <a:ext cx="8113712" cy="6018250"/>
        </p:xfrm>
        <a:graphic>
          <a:graphicData uri="http://schemas.openxmlformats.org/presentationml/2006/ole">
            <mc:AlternateContent xmlns:mc="http://schemas.openxmlformats.org/markup-compatibility/2006">
              <mc:Choice xmlns:v="urn:schemas-microsoft-com:vml" Requires="v">
                <p:oleObj spid="_x0000_s3172" name="Worksheet" r:id="rId4" imgW="7153269" imgH="5305428" progId="Excel.Sheet.12">
                  <p:embed/>
                </p:oleObj>
              </mc:Choice>
              <mc:Fallback>
                <p:oleObj name="Worksheet" r:id="rId4" imgW="7153269" imgH="5305428" progId="Excel.Sheet.12">
                  <p:embed/>
                  <p:pic>
                    <p:nvPicPr>
                      <p:cNvPr id="0" name=""/>
                      <p:cNvPicPr/>
                      <p:nvPr/>
                    </p:nvPicPr>
                    <p:blipFill>
                      <a:blip r:embed="rId5"/>
                      <a:stretch>
                        <a:fillRect/>
                      </a:stretch>
                    </p:blipFill>
                    <p:spPr>
                      <a:xfrm>
                        <a:off x="1550988" y="673100"/>
                        <a:ext cx="8113712" cy="6018250"/>
                      </a:xfrm>
                      <a:prstGeom prst="rect">
                        <a:avLst/>
                      </a:prstGeom>
                    </p:spPr>
                  </p:pic>
                </p:oleObj>
              </mc:Fallback>
            </mc:AlternateContent>
          </a:graphicData>
        </a:graphic>
      </p:graphicFrame>
      <p:sp>
        <p:nvSpPr>
          <p:cNvPr id="11" name="TextBox 10"/>
          <p:cNvSpPr txBox="1"/>
          <p:nvPr/>
        </p:nvSpPr>
        <p:spPr>
          <a:xfrm>
            <a:off x="1371599" y="127000"/>
            <a:ext cx="9402417" cy="861774"/>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Mô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tổng</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92755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1632643354"/>
              </p:ext>
            </p:extLst>
          </p:nvPr>
        </p:nvGraphicFramePr>
        <p:xfrm>
          <a:off x="1549400" y="61114"/>
          <a:ext cx="7975600" cy="6796886"/>
        </p:xfrm>
        <a:graphic>
          <a:graphicData uri="http://schemas.openxmlformats.org/presentationml/2006/ole">
            <mc:AlternateContent xmlns:mc="http://schemas.openxmlformats.org/markup-compatibility/2006">
              <mc:Choice xmlns:v="urn:schemas-microsoft-com:vml" Requires="v">
                <p:oleObj spid="_x0000_s4196" name="Worksheet" r:id="rId3" imgW="7153269" imgH="6096106" progId="Excel.Sheet.12">
                  <p:embed/>
                </p:oleObj>
              </mc:Choice>
              <mc:Fallback>
                <p:oleObj name="Worksheet" r:id="rId3" imgW="7153269" imgH="6096106" progId="Excel.Sheet.12">
                  <p:embed/>
                  <p:pic>
                    <p:nvPicPr>
                      <p:cNvPr id="0" name=""/>
                      <p:cNvPicPr/>
                      <p:nvPr/>
                    </p:nvPicPr>
                    <p:blipFill>
                      <a:blip r:embed="rId4"/>
                      <a:stretch>
                        <a:fillRect/>
                      </a:stretch>
                    </p:blipFill>
                    <p:spPr>
                      <a:xfrm>
                        <a:off x="1549400" y="61114"/>
                        <a:ext cx="7975600" cy="6796886"/>
                      </a:xfrm>
                      <a:prstGeom prst="rect">
                        <a:avLst/>
                      </a:prstGeom>
                    </p:spPr>
                  </p:pic>
                </p:oleObj>
              </mc:Fallback>
            </mc:AlternateContent>
          </a:graphicData>
        </a:graphic>
      </p:graphicFrame>
    </p:spTree>
    <p:extLst>
      <p:ext uri="{BB962C8B-B14F-4D97-AF65-F5344CB8AC3E}">
        <p14:creationId xmlns:p14="http://schemas.microsoft.com/office/powerpoint/2010/main" val="3835979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663" y="170948"/>
            <a:ext cx="11408319" cy="6057574"/>
          </a:xfrm>
        </p:spPr>
        <p:txBody>
          <a:bodyPr>
            <a:noAutofit/>
          </a:bodyPr>
          <a:lstStyle/>
          <a:p>
            <a:pPr algn="just"/>
            <a:r>
              <a:rPr lang="en-US" sz="3200" b="1" dirty="0" err="1" smtClean="0">
                <a:latin typeface="Times New Roman" panose="02020603050405020304" pitchFamily="18" charset="0"/>
                <a:cs typeface="Times New Roman" panose="02020603050405020304" pitchFamily="18" charset="0"/>
              </a:rPr>
              <a:t>Thuận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lợi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đối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áp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a:t>
            </a:r>
            <a:r>
              <a:rPr lang="en-US" sz="3200" b="1" dirty="0" smtClean="0">
                <a:solidFill>
                  <a:srgbClr val="00B0F0"/>
                </a:solidFill>
                <a:latin typeface="Times New Roman" panose="02020603050405020304" pitchFamily="18" charset="0"/>
                <a:cs typeface="Times New Roman" panose="02020603050405020304" pitchFamily="18" charset="0"/>
              </a:rPr>
              <a:t> </a:t>
            </a:r>
          </a:p>
          <a:p>
            <a:pPr algn="just"/>
            <a:r>
              <a:rPr lang="en-US" sz="2400" b="1" dirty="0" smtClean="0">
                <a:latin typeface="Times New Roman" panose="02020603050405020304" pitchFamily="18" charset="0"/>
                <a:cs typeface="Times New Roman" panose="02020603050405020304" pitchFamily="18" charset="0"/>
              </a:rPr>
              <a:t>1.Thuận </a:t>
            </a:r>
            <a:r>
              <a:rPr lang="en-US" sz="2400" b="1" dirty="0" err="1" smtClean="0">
                <a:latin typeface="Times New Roman" panose="02020603050405020304" pitchFamily="18" charset="0"/>
                <a:cs typeface="Times New Roman" panose="02020603050405020304" pitchFamily="18" charset="0"/>
              </a:rPr>
              <a:t>lợi</a:t>
            </a:r>
            <a:r>
              <a:rPr lang="en-US" sz="2400" b="1" dirty="0" smtClean="0">
                <a:latin typeface="Times New Roman" panose="02020603050405020304" pitchFamily="18" charset="0"/>
                <a:cs typeface="Times New Roman" panose="02020603050405020304" pitchFamily="18" charset="0"/>
              </a:rPr>
              <a:t>:</a:t>
            </a:r>
          </a:p>
          <a:p>
            <a:pPr marL="109728" indent="0" algn="just">
              <a:buNone/>
            </a:pP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internet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109728" indent="0" algn="just">
              <a:buNone/>
            </a:pPr>
            <a:r>
              <a:rPr lang="en-US" sz="2800" dirty="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Giao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109728" indent="0" algn="just">
              <a:buNone/>
            </a:pPr>
            <a:r>
              <a:rPr lang="en-US" sz="2800" dirty="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Theo </a:t>
            </a:r>
            <a:r>
              <a:rPr lang="en-US" sz="2800" dirty="0" err="1" smtClean="0">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giữa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a:t>
            </a:r>
          </a:p>
          <a:p>
            <a:pPr marL="109728" indent="0" algn="jus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tháng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năm</a:t>
            </a:r>
            <a:r>
              <a:rPr lang="en-US" sz="2800" i="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marL="109728" indent="0" algn="just">
              <a:buNone/>
            </a:pP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chi </a:t>
            </a:r>
            <a:r>
              <a:rPr lang="en-US" sz="2800" dirty="0" err="1" smtClean="0">
                <a:latin typeface="Times New Roman" panose="02020603050405020304" pitchFamily="18" charset="0"/>
                <a:cs typeface="Times New Roman" panose="02020603050405020304" pitchFamily="18" charset="0"/>
              </a:rPr>
              <a:t>phí</a:t>
            </a:r>
            <a:r>
              <a:rPr lang="en-US" sz="2800" dirty="0" smtClean="0">
                <a:latin typeface="Times New Roman" panose="02020603050405020304" pitchFamily="18" charset="0"/>
                <a:cs typeface="Times New Roman" panose="02020603050405020304" pitchFamily="18" charset="0"/>
              </a:rPr>
              <a:t>.</a:t>
            </a:r>
          </a:p>
          <a:p>
            <a:pPr algn="just"/>
            <a:r>
              <a:rPr lang="en-US" sz="2400" b="1" dirty="0" smtClean="0">
                <a:latin typeface="Times New Roman" panose="02020603050405020304" pitchFamily="18" charset="0"/>
                <a:cs typeface="Times New Roman" panose="02020603050405020304" pitchFamily="18" charset="0"/>
              </a:rPr>
              <a:t>2. </a:t>
            </a:r>
            <a:r>
              <a:rPr lang="en-US" sz="2400" b="1" dirty="0" err="1" smtClean="0">
                <a:latin typeface="Times New Roman" panose="02020603050405020304" pitchFamily="18" charset="0"/>
                <a:cs typeface="Times New Roman" panose="02020603050405020304" pitchFamily="18" charset="0"/>
              </a:rPr>
              <a:t>Đối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tượng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áp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p>
            <a:pPr marL="109728" indent="0" algn="just">
              <a:buNone/>
            </a:pPr>
            <a:r>
              <a:rPr lang="en-US" sz="2800" dirty="0" smtClean="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Ban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phố</a:t>
            </a:r>
            <a:r>
              <a:rPr lang="en-US" sz="2800" dirty="0" smtClean="0">
                <a:latin typeface="Times New Roman" panose="02020603050405020304" pitchFamily="18" charset="0"/>
                <a:cs typeface="Times New Roman" panose="02020603050405020304" pitchFamily="18" charset="0"/>
              </a:rPr>
              <a:t>, Thanh </a:t>
            </a:r>
            <a:r>
              <a:rPr lang="en-US" sz="2800" dirty="0" err="1" smtClean="0">
                <a:latin typeface="Times New Roman" panose="02020603050405020304" pitchFamily="18" charset="0"/>
                <a:cs typeface="Times New Roman" panose="02020603050405020304" pitchFamily="18" charset="0"/>
              </a:rPr>
              <a:t>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Phòng</a:t>
            </a:r>
            <a:r>
              <a:rPr lang="en-US" sz="2800" dirty="0" smtClean="0">
                <a:latin typeface="Times New Roman" panose="02020603050405020304" pitchFamily="18" charset="0"/>
                <a:cs typeface="Times New Roman" panose="02020603050405020304" pitchFamily="18" charset="0"/>
              </a:rPr>
              <a:t> Ban </a:t>
            </a:r>
            <a:r>
              <a:rPr lang="en-US" sz="2800" dirty="0" err="1" smtClean="0">
                <a:latin typeface="Times New Roman" panose="02020603050405020304" pitchFamily="18" charset="0"/>
                <a:cs typeface="Times New Roman" panose="02020603050405020304" pitchFamily="18" charset="0"/>
              </a:rPr>
              <a:t>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UBND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xã</a:t>
            </a:r>
            <a:r>
              <a:rPr lang="en-US" sz="2800" dirty="0" smtClean="0">
                <a:latin typeface="Times New Roman" panose="02020603050405020304" pitchFamily="18" charset="0"/>
                <a:cs typeface="Times New Roman" panose="02020603050405020304" pitchFamily="18" charset="0"/>
              </a:rPr>
              <a:t>.</a:t>
            </a:r>
          </a:p>
          <a:p>
            <a:pPr marL="109728" indent="0" algn="just">
              <a:buNone/>
            </a:pP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just">
              <a:buFontTx/>
              <a:buChar char="-"/>
            </a:pPr>
            <a:endParaRPr lang="en-US" sz="3200" b="1" dirty="0" smtClean="0">
              <a:solidFill>
                <a:srgbClr val="00B0F0"/>
              </a:solidFill>
            </a:endParaRPr>
          </a:p>
        </p:txBody>
      </p:sp>
    </p:spTree>
    <p:extLst>
      <p:ext uri="{BB962C8B-B14F-4D97-AF65-F5344CB8AC3E}">
        <p14:creationId xmlns:p14="http://schemas.microsoft.com/office/powerpoint/2010/main" val="80065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2772"/>
            <a:ext cx="10515600" cy="4351338"/>
          </a:xfrm>
        </p:spPr>
        <p:txBody>
          <a:bodyPr/>
          <a:lstStyle/>
          <a:p>
            <a:pPr marL="457200" lvl="1" indent="0">
              <a:buNone/>
            </a:pPr>
            <a:r>
              <a:rPr lang="en-US" b="1" dirty="0" smtClean="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Đ</a:t>
            </a:r>
            <a:r>
              <a:rPr lang="en-US" b="1" dirty="0" err="1" smtClean="0">
                <a:latin typeface="Times New Roman" panose="02020603050405020304" pitchFamily="18" charset="0"/>
                <a:cs typeface="Times New Roman" panose="02020603050405020304" pitchFamily="18" charset="0"/>
              </a:rPr>
              <a:t>ăng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nhập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người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dùng</a:t>
            </a:r>
            <a:r>
              <a:rPr lang="en-US" b="1" dirty="0" smtClean="0">
                <a:latin typeface="Times New Roman" panose="02020603050405020304" pitchFamily="18" charset="0"/>
                <a:cs typeface="Times New Roman" panose="02020603050405020304" pitchFamily="18" charset="0"/>
              </a:rPr>
              <a:t>:</a:t>
            </a:r>
          </a:p>
          <a:p>
            <a:pPr marL="457200" lvl="1" indent="0">
              <a:buNone/>
            </a:pPr>
            <a:endParaRPr lang="en-US" dirty="0"/>
          </a:p>
          <a:p>
            <a:endParaRPr lang="en-US" dirty="0"/>
          </a:p>
        </p:txBody>
      </p:sp>
      <p:sp>
        <p:nvSpPr>
          <p:cNvPr id="2" name="Title 1"/>
          <p:cNvSpPr>
            <a:spLocks noGrp="1"/>
          </p:cNvSpPr>
          <p:nvPr>
            <p:ph type="title"/>
          </p:nvPr>
        </p:nvSpPr>
        <p:spPr>
          <a:xfrm>
            <a:off x="1" y="2"/>
            <a:ext cx="12192000" cy="1325563"/>
          </a:xfrm>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GIAO DIỆN CHÍNH</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009" y="1739076"/>
            <a:ext cx="10058400" cy="4472061"/>
          </a:xfrm>
          <a:prstGeom prst="rect">
            <a:avLst/>
          </a:prstGeom>
        </p:spPr>
      </p:pic>
    </p:spTree>
    <p:extLst>
      <p:ext uri="{BB962C8B-B14F-4D97-AF65-F5344CB8AC3E}">
        <p14:creationId xmlns:p14="http://schemas.microsoft.com/office/powerpoint/2010/main" val="760194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2772"/>
            <a:ext cx="10515600" cy="4351338"/>
          </a:xfrm>
        </p:spPr>
        <p:txBody>
          <a:bodyPr/>
          <a:lstStyle/>
          <a:p>
            <a:pPr marL="457200" lvl="1" indent="0">
              <a:buNone/>
            </a:pPr>
            <a:r>
              <a:rPr lang="en-US" b="1" dirty="0" smtClean="0">
                <a:latin typeface="Times New Roman" panose="02020603050405020304" pitchFamily="18" charset="0"/>
                <a:cs typeface="Times New Roman" panose="02020603050405020304" pitchFamily="18" charset="0"/>
              </a:rPr>
              <a:t>2. </a:t>
            </a:r>
            <a:r>
              <a:rPr lang="en-US" b="1" dirty="0" err="1" smtClean="0">
                <a:latin typeface="Times New Roman" panose="02020603050405020304" pitchFamily="18" charset="0"/>
                <a:cs typeface="Times New Roman" panose="02020603050405020304" pitchFamily="18" charset="0"/>
              </a:rPr>
              <a:t>Giao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diện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quản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lý</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dành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người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dùng</a:t>
            </a:r>
            <a:r>
              <a:rPr lang="en-US" b="1"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pPr marL="457200" lvl="1" indent="0">
              <a:buNone/>
            </a:pPr>
            <a:endParaRPr lang="en-US" dirty="0" smtClean="0"/>
          </a:p>
          <a:p>
            <a:pPr marL="457200" lvl="1" indent="0">
              <a:buNone/>
            </a:pPr>
            <a:endParaRPr lang="en-US" dirty="0"/>
          </a:p>
          <a:p>
            <a:endParaRPr lang="en-US" dirty="0"/>
          </a:p>
        </p:txBody>
      </p:sp>
      <p:sp>
        <p:nvSpPr>
          <p:cNvPr id="2" name="Title 1"/>
          <p:cNvSpPr>
            <a:spLocks noGrp="1"/>
          </p:cNvSpPr>
          <p:nvPr>
            <p:ph type="title"/>
          </p:nvPr>
        </p:nvSpPr>
        <p:spPr>
          <a:xfrm>
            <a:off x="0" y="2"/>
            <a:ext cx="12192000" cy="1325563"/>
          </a:xfrm>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GIAO DIỆN CHÍNH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1739871"/>
            <a:ext cx="10790583" cy="4091890"/>
          </a:xfrm>
          <a:prstGeom prst="rect">
            <a:avLst/>
          </a:prstGeom>
        </p:spPr>
      </p:pic>
    </p:spTree>
    <p:extLst>
      <p:ext uri="{BB962C8B-B14F-4D97-AF65-F5344CB8AC3E}">
        <p14:creationId xmlns:p14="http://schemas.microsoft.com/office/powerpoint/2010/main" val="36702791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1403</TotalTime>
  <Words>584</Words>
  <Application>Microsoft Office PowerPoint</Application>
  <PresentationFormat>Widescreen</PresentationFormat>
  <Paragraphs>72</Paragraphs>
  <Slides>23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Calibri</vt:lpstr>
      <vt:lpstr>Lucida Sans Unicode</vt:lpstr>
      <vt:lpstr>Times New Roman</vt:lpstr>
      <vt:lpstr>Verdana</vt:lpstr>
      <vt:lpstr>Wingdings 2</vt:lpstr>
      <vt:lpstr>Wingdings 3</vt:lpstr>
      <vt:lpstr>Concourse</vt:lpstr>
      <vt:lpstr>Microsoft Excel Worksheet</vt:lpstr>
      <vt:lpstr>PowerPoint Presentation</vt:lpstr>
      <vt:lpstr>NỘI DỤNG</vt:lpstr>
      <vt:lpstr>PowerPoint Presentation</vt:lpstr>
      <vt:lpstr>PowerPoint Presentation</vt:lpstr>
      <vt:lpstr>PowerPoint Presentation</vt:lpstr>
      <vt:lpstr>PowerPoint Presentation</vt:lpstr>
      <vt:lpstr>PowerPoint Presentation</vt:lpstr>
      <vt:lpstr>GIAO DIỆN CHÍNH</vt:lpstr>
      <vt:lpstr>GIAO DIỆN CHÍNH</vt:lpstr>
      <vt:lpstr>GIAO DIỆN CHÍNH</vt:lpstr>
      <vt:lpstr>KẾT QUẢ XỬ LÝ ĐƠN THƯ</vt:lpstr>
      <vt:lpstr>4.1.1. Thủ lý hồ sơ- chuyển đơn vị xử lý  </vt:lpstr>
      <vt:lpstr>4.1.1. Thủ lý hồ sơ- chuyển đơn vị xử lý (tt)  </vt:lpstr>
      <vt:lpstr>4.1.2. Thủ lý hồ sơ- Trả hồ sơ, yêu cầu bổ sung   </vt:lpstr>
      <vt:lpstr>4.1.3. Thủ lý hồ sơ- Trả lời kết quả </vt:lpstr>
      <vt:lpstr>4.1.4. Thủ lý hồ sơ- Lưu hồ sơ </vt:lpstr>
      <vt:lpstr>4.1.4. Thủ lý hồ sơ- Lưu hồ sơ (tt) </vt:lpstr>
      <vt:lpstr>GIAO DIỆN THỐNG KÊ ĐƠN THƯ</vt:lpstr>
      <vt:lpstr>GIAO DIỆN BÁO CÁO  TÌNH HÌNH XỬ LÝ ĐƠN THƯ</vt:lpstr>
      <vt:lpstr>GIAO DIỆN CẢNH BÁO ĐƠN THƯ ĐẾN HẠN XỬ LÝ</vt:lpstr>
      <vt:lpstr>GIAO DIỆN THỐNG KẾ ĐƠN THƯ  THEO ĐƠN VỊ</vt:lpstr>
      <vt:lpstr>GIAO DIỆN THỐNG KẾ ĐƠN THƯ  ĐƠN VỊ THEO THÁNG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THỐNG QUẢN LÝ CÔNG VIỆC NỘI BỘ TẠI VĂN PHÒNG UBND THÀNH PHỐ</dc:title>
  <dc:creator>lam pham</dc:creator>
  <cp:lastModifiedBy>lam pham</cp:lastModifiedBy>
  <cp:revision>271</cp:revision>
  <cp:lastPrinted>2016-11-25T01:15:54Z</cp:lastPrinted>
  <dcterms:created xsi:type="dcterms:W3CDTF">2016-11-24T00:19:35Z</dcterms:created>
  <dcterms:modified xsi:type="dcterms:W3CDTF">2017-06-04T10:30:14Z</dcterms:modified>
</cp:coreProperties>
</file>